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54" r:id="rId1"/>
  </p:sldMasterIdLst>
  <p:notesMasterIdLst>
    <p:notesMasterId r:id="rId27"/>
  </p:notesMasterIdLst>
  <p:handoutMasterIdLst>
    <p:handoutMasterId r:id="rId28"/>
  </p:handoutMasterIdLst>
  <p:sldIdLst>
    <p:sldId id="340" r:id="rId2"/>
    <p:sldId id="341" r:id="rId3"/>
    <p:sldId id="334" r:id="rId4"/>
    <p:sldId id="342" r:id="rId5"/>
    <p:sldId id="293" r:id="rId6"/>
    <p:sldId id="299" r:id="rId7"/>
    <p:sldId id="297" r:id="rId8"/>
    <p:sldId id="300" r:id="rId9"/>
    <p:sldId id="301" r:id="rId10"/>
    <p:sldId id="303" r:id="rId11"/>
    <p:sldId id="304" r:id="rId12"/>
    <p:sldId id="305" r:id="rId13"/>
    <p:sldId id="346" r:id="rId14"/>
    <p:sldId id="307" r:id="rId15"/>
    <p:sldId id="312" r:id="rId16"/>
    <p:sldId id="313" r:id="rId17"/>
    <p:sldId id="314" r:id="rId18"/>
    <p:sldId id="317" r:id="rId19"/>
    <p:sldId id="320" r:id="rId20"/>
    <p:sldId id="321" r:id="rId21"/>
    <p:sldId id="347" r:id="rId22"/>
    <p:sldId id="324" r:id="rId23"/>
    <p:sldId id="337" r:id="rId24"/>
    <p:sldId id="338" r:id="rId25"/>
    <p:sldId id="349" r:id="rId26"/>
  </p:sldIdLst>
  <p:sldSz cx="9144000" cy="6858000" type="screen4x3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03B2C"/>
    <a:srgbClr val="F5D3ED"/>
    <a:srgbClr val="701A5C"/>
    <a:srgbClr val="4EA68F"/>
    <a:srgbClr val="FBD589"/>
    <a:srgbClr val="FAB252"/>
    <a:srgbClr val="397968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73171" autoAdjust="0"/>
  </p:normalViewPr>
  <p:slideViewPr>
    <p:cSldViewPr>
      <p:cViewPr varScale="1">
        <p:scale>
          <a:sx n="81" d="100"/>
          <a:sy n="81" d="100"/>
        </p:scale>
        <p:origin x="2670" y="78"/>
      </p:cViewPr>
      <p:guideLst>
        <p:guide orient="horz" pos="864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060"/>
    </p:cViewPr>
  </p:sorterViewPr>
  <p:notesViewPr>
    <p:cSldViewPr>
      <p:cViewPr varScale="1">
        <p:scale>
          <a:sx n="53" d="100"/>
          <a:sy n="53" d="100"/>
        </p:scale>
        <p:origin x="-1926" y="-102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Lean Operations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044A82D8-4283-46D4-94D7-E318990D1A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581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0125" y="774700"/>
            <a:ext cx="5099050" cy="38242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8017" tIns="48148" rIns="98017" bIns="48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18321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9597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>
            <a:lvl1pPr>
              <a:defRPr sz="2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804763" indent="-309524">
              <a:defRPr sz="2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238098" indent="-247620">
              <a:defRPr sz="2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733337" indent="-247620">
              <a:defRPr sz="2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228576" indent="-247620">
              <a:defRPr sz="2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76E8040-F044-49CC-971A-2C18DA7D8C1F}" type="slidenum">
              <a:rPr lang="en-AU" sz="1300"/>
              <a:pPr/>
              <a:t>4</a:t>
            </a:fld>
            <a:endParaRPr lang="en-AU" sz="13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25" y="774700"/>
            <a:ext cx="5099050" cy="38242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83996" indent="-183996" eaLnBrk="1" hangingPunct="1"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8539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49128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04378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77226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41001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08498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6096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06914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78800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176137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98107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683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621306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752373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522120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320445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275129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25" y="774700"/>
            <a:ext cx="5099050" cy="3824288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25" y="774700"/>
            <a:ext cx="5099050" cy="3824288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4" descr="Stevenson cover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31429" cy="56315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0" y="5638800"/>
            <a:ext cx="9144000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943600" y="2743200"/>
            <a:ext cx="31242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5943600" y="609600"/>
            <a:ext cx="3124200" cy="1905000"/>
          </a:xfrm>
          <a:noFill/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>
          <a:xfrm>
            <a:off x="3733800" y="6203950"/>
            <a:ext cx="4648200" cy="384175"/>
          </a:xfrm>
        </p:spPr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4B0D4-CE5C-4271-B209-BAF23D6C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762000" y="6203950"/>
            <a:ext cx="1981200" cy="384175"/>
          </a:xfrm>
        </p:spPr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11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venson cover - lea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600" y="152400"/>
            <a:ext cx="1961707" cy="13716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B828736D-266F-4DF9-832E-D605B4D20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304800" y="6248400"/>
            <a:ext cx="3581400" cy="384175"/>
          </a:xfrm>
        </p:spPr>
        <p:txBody>
          <a:bodyPr/>
          <a:lstStyle>
            <a:lvl1pPr algn="l"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</p:spTree>
    <p:extLst>
      <p:ext uri="{BB962C8B-B14F-4D97-AF65-F5344CB8AC3E}">
        <p14:creationId xmlns:p14="http://schemas.microsoft.com/office/powerpoint/2010/main" val="457040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venson cover - falls 2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1649" y="3594100"/>
            <a:ext cx="8936305" cy="31877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Picture 4" descr="Stevenson cover - lea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152400"/>
            <a:ext cx="1961707" cy="13716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48400"/>
            <a:ext cx="3581400" cy="384175"/>
          </a:xfrm>
        </p:spPr>
        <p:txBody>
          <a:bodyPr/>
          <a:lstStyle>
            <a:lvl1pPr algn="l"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2AE7C-262B-49A9-A953-8D4CDE1A6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36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Stevenson cover - falls 2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1649" y="165100"/>
            <a:ext cx="8936305" cy="31877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172200"/>
            <a:ext cx="3581400" cy="384175"/>
          </a:xfrm>
        </p:spPr>
        <p:txBody>
          <a:bodyPr/>
          <a:lstStyle>
            <a:lvl1pPr algn="l"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C5918-057E-4159-9BB2-2BFAC54AD0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89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evenson cover - falls 2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1649" y="3657600"/>
            <a:ext cx="8936305" cy="31877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D8159-1F91-4C7E-8624-35FA7F6DE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3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tevenson cover - falls 2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670300"/>
            <a:ext cx="8936305" cy="3187700"/>
          </a:xfrm>
          <a:prstGeom prst="rect">
            <a:avLst/>
          </a:prstGeom>
          <a:effectLst>
            <a:softEdge rad="635000"/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0C649-80DC-4503-A5B4-3A884C4F16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  <p:sp>
        <p:nvSpPr>
          <p:cNvPr id="13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</p:spTree>
    <p:extLst>
      <p:ext uri="{BB962C8B-B14F-4D97-AF65-F5344CB8AC3E}">
        <p14:creationId xmlns:p14="http://schemas.microsoft.com/office/powerpoint/2010/main" val="2688744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evenson cover - falls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1239"/>
            <a:ext cx="4876800" cy="685923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81000" y="6203950"/>
            <a:ext cx="3581400" cy="384175"/>
          </a:xfrm>
        </p:spPr>
        <p:txBody>
          <a:bodyPr/>
          <a:lstStyle>
            <a:lvl1pPr algn="l"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E2853-C978-435D-8020-CA37FCF656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44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evenson cover - falls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67200" y="-1239"/>
            <a:ext cx="4876800" cy="685923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03950"/>
            <a:ext cx="3581400" cy="384175"/>
          </a:xfrm>
        </p:spPr>
        <p:txBody>
          <a:bodyPr/>
          <a:lstStyle>
            <a:lvl1pPr algn="l"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54C1E-C643-47D1-B8A4-DFD0BDC5C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4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evenson cover - lea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600" y="152400"/>
            <a:ext cx="1961707" cy="13716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Picture 3" descr="Stevenson cover - falls.jp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1239"/>
            <a:ext cx="4876800" cy="685923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81000" y="6203950"/>
            <a:ext cx="3581400" cy="384175"/>
          </a:xfrm>
        </p:spPr>
        <p:txBody>
          <a:bodyPr/>
          <a:lstStyle>
            <a:lvl1pPr algn="l"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0B82F-135A-4410-A4A9-8305DF678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5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evenson cover - falls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91000" y="-1239"/>
            <a:ext cx="4876800" cy="6859239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4" name="Picture 3" descr="Stevenson cover - lea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152400"/>
            <a:ext cx="1961707" cy="13716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Picture 4" descr="Stevenson cover - falls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91000" y="-1239"/>
            <a:ext cx="4876800" cy="6859239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6" name="Picture 5" descr="Stevenson cover - lea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152400"/>
            <a:ext cx="1961707" cy="13716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203950"/>
            <a:ext cx="3581400" cy="384175"/>
          </a:xfrm>
        </p:spPr>
        <p:txBody>
          <a:bodyPr/>
          <a:lstStyle>
            <a:lvl1pPr algn="l"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BCD07-B7EF-4522-9447-05DECE9C9A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81000" y="6203950"/>
            <a:ext cx="3581400" cy="384175"/>
          </a:xfrm>
        </p:spPr>
        <p:txBody>
          <a:bodyPr/>
          <a:lstStyle>
            <a:lvl1pPr algn="l"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B8A12-7775-41D0-814F-33B718A169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0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19FD8-D7B9-4D2A-A06E-FDD6E323F6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r>
              <a:rPr lang="en-US"/>
              <a:t>Instructor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077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34D2F-1469-4D2C-9818-D9B0777C7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533400" y="6203950"/>
            <a:ext cx="3581400" cy="384175"/>
          </a:xfrm>
        </p:spPr>
        <p:txBody>
          <a:bodyPr/>
          <a:lstStyle>
            <a:lvl1pPr algn="l"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</p:spTree>
    <p:extLst>
      <p:ext uri="{BB962C8B-B14F-4D97-AF65-F5344CB8AC3E}">
        <p14:creationId xmlns:p14="http://schemas.microsoft.com/office/powerpoint/2010/main" val="1636759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CF3A5-E405-4F8A-95A2-2B48E684B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67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6203950"/>
            <a:ext cx="3581400" cy="384175"/>
          </a:xfrm>
        </p:spPr>
        <p:txBody>
          <a:bodyPr/>
          <a:lstStyle>
            <a:lvl1pPr algn="l">
              <a:defRPr i="1" smtClean="0"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FA27B-0763-4323-9ACD-B662540661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85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evenson cover - falls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91000" y="-1239"/>
            <a:ext cx="4876800" cy="6859239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4" name="Picture 3" descr="Stevenson cover - lea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152400"/>
            <a:ext cx="1961707" cy="13716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94DBD-C303-46D9-AB4F-417B969FD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24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E4D01-EA1B-4E5E-A490-FF868FD73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10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11/20/2010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572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 i="1" dirty="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Instructor Slides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9EB536D-2DA3-4CF8-8405-B2320BE98D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788" r:id="rId14"/>
    <p:sldLayoutId id="2147483802" r:id="rId15"/>
    <p:sldLayoutId id="2147483803" r:id="rId16"/>
    <p:sldLayoutId id="2147483804" r:id="rId17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lang="en-US" sz="3200" b="1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0D0D0D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D0D0D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D0D0D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D0D0D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D0D0D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D0D0D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D0D0D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D0D0D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D0D0D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"/>
        <a:defRPr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OJbM0aXZp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72092"/>
            <a:ext cx="8229600" cy="45720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en-AU" sz="2800" dirty="0"/>
              <a:t>OMGT1039</a:t>
            </a:r>
            <a:br>
              <a:rPr lang="en-AU" sz="2800" dirty="0"/>
            </a:br>
            <a:r>
              <a:rPr lang="en-AU" sz="2800" dirty="0"/>
              <a:t>Operations Management</a:t>
            </a:r>
          </a:p>
          <a:p>
            <a:pPr algn="ctr">
              <a:lnSpc>
                <a:spcPct val="80000"/>
              </a:lnSpc>
            </a:pPr>
            <a:endParaRPr lang="en-AU" sz="4000" dirty="0"/>
          </a:p>
          <a:p>
            <a:pPr algn="ctr">
              <a:lnSpc>
                <a:spcPct val="80000"/>
              </a:lnSpc>
            </a:pPr>
            <a:endParaRPr lang="en-AU" sz="4000" dirty="0"/>
          </a:p>
          <a:p>
            <a:pPr marL="0" indent="0" algn="ctr">
              <a:lnSpc>
                <a:spcPct val="80000"/>
              </a:lnSpc>
              <a:buNone/>
            </a:pPr>
            <a:r>
              <a:rPr lang="en-AU" sz="4000" dirty="0"/>
              <a:t>Week 9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AU" sz="4000" dirty="0" err="1"/>
              <a:t>JIT</a:t>
            </a:r>
            <a:r>
              <a:rPr lang="en-AU" sz="4000" dirty="0"/>
              <a:t> and Lean Operations</a:t>
            </a:r>
          </a:p>
        </p:txBody>
      </p:sp>
    </p:spTree>
    <p:extLst>
      <p:ext uri="{BB962C8B-B14F-4D97-AF65-F5344CB8AC3E}">
        <p14:creationId xmlns:p14="http://schemas.microsoft.com/office/powerpoint/2010/main" val="3891082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3400" y="838200"/>
            <a:ext cx="8001000" cy="521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COMMONWEALTH OF AUSTRALIA</a:t>
            </a:r>
            <a:br>
              <a:rPr lang="en-US" sz="2400" dirty="0">
                <a:latin typeface="Arabic Typesetting" pitchFamily="66" charset="-78"/>
                <a:cs typeface="Arabic Typesetting" pitchFamily="66" charset="-78"/>
              </a:rPr>
            </a:b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Copyright Regulations 1969</a:t>
            </a:r>
            <a:br>
              <a:rPr lang="en-US" sz="2400" dirty="0">
                <a:latin typeface="Arabic Typesetting" pitchFamily="66" charset="-78"/>
                <a:cs typeface="Arabic Typesetting" pitchFamily="66" charset="-78"/>
              </a:rPr>
            </a:b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WARNING</a:t>
            </a:r>
            <a:br>
              <a:rPr lang="en-US" sz="2400" dirty="0">
                <a:latin typeface="Arabic Typesetting" pitchFamily="66" charset="-78"/>
                <a:cs typeface="Arabic Typesetting" pitchFamily="66" charset="-78"/>
              </a:rPr>
            </a:b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This material has been reproduced and communicated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to you by or on behalf of Royal Melbourne Institute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of Technology, (RMIT University) pursuant to Part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VB of the Copyright Act 1968 (the Act).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The material in this communication may be subject to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copyright under the Act. Any further reproduction or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communication of this material by you may be the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subject of copyright protection under the Act.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Do not remove this notice.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First page of scanned document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This presentation includes selected slides from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AU" sz="3200" dirty="0"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AU" sz="2400" dirty="0">
                <a:latin typeface="Arabic Typesetting" pitchFamily="66" charset="-78"/>
                <a:cs typeface="Arabic Typesetting" pitchFamily="66" charset="-78"/>
              </a:rPr>
              <a:t>William J Stevenson (2015) Operations Management, 12 ed. ISBN 10: 1259580091, McGraw Hill</a:t>
            </a:r>
          </a:p>
        </p:txBody>
      </p:sp>
    </p:spTree>
    <p:extLst>
      <p:ext uri="{BB962C8B-B14F-4D97-AF65-F5344CB8AC3E}">
        <p14:creationId xmlns:p14="http://schemas.microsoft.com/office/powerpoint/2010/main" val="150933588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Learning Objectives</a:t>
            </a:r>
            <a:r>
              <a:rPr lang="en-A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304800" y="1600200"/>
            <a:ext cx="7924800" cy="3657600"/>
          </a:xfrm>
        </p:spPr>
        <p:txBody>
          <a:bodyPr>
            <a:noAutofit/>
          </a:bodyPr>
          <a:lstStyle/>
          <a:p>
            <a:pPr marL="822960" lvl="1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Explain what is meant by the term </a:t>
            </a:r>
            <a:r>
              <a:rPr lang="en-US" i="1" dirty="0"/>
              <a:t>lean operations system</a:t>
            </a:r>
          </a:p>
          <a:p>
            <a:pPr marL="822960" lvl="1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List each of the goals of a lean system and explain its importance</a:t>
            </a:r>
          </a:p>
          <a:p>
            <a:pPr marL="822960" lvl="1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List and briefly describe the building blocks of leans system</a:t>
            </a:r>
          </a:p>
          <a:p>
            <a:pPr marL="822960" lvl="1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List the benefits of a lean system</a:t>
            </a:r>
          </a:p>
          <a:p>
            <a:pPr marL="365760" lvl="1" indent="0" fontAlgn="auto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20484" name="Picture 3" descr="C:\Documents and Settings\Administrator\Local Settings\Temporary Internet Files\Content.IE5\8ZYP65WF\MCj0412522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572000"/>
            <a:ext cx="1371600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AF73A88C-7ABB-43F3-8256-1D505830DF51}" type="slidenum">
              <a:rPr lang="en-US" sz="1600">
                <a:solidFill>
                  <a:schemeClr val="tx2"/>
                </a:solidFill>
              </a:rPr>
              <a:pPr algn="ctr" eaLnBrk="1" hangingPunct="1"/>
              <a:t>3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4926012" cy="889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Toyota Motor Corporation</a:t>
            </a:r>
          </a:p>
        </p:txBody>
      </p:sp>
      <p:sp>
        <p:nvSpPr>
          <p:cNvPr id="190468" name="Rectangle 4"/>
          <p:cNvSpPr>
            <a:spLocks noChangeArrowheads="1"/>
          </p:cNvSpPr>
          <p:nvPr/>
        </p:nvSpPr>
        <p:spPr bwMode="auto">
          <a:xfrm>
            <a:off x="228600" y="2102304"/>
            <a:ext cx="8364538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82600" indent="-482600"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Wingdings" pitchFamily="2" charset="2"/>
              <a:buChar char="u"/>
              <a:defRPr/>
            </a:pPr>
            <a:r>
              <a:rPr lang="en-AU" b="1" dirty="0">
                <a:ea typeface="ＭＳ Ｐゴシック" pitchFamily="-105" charset="-128"/>
              </a:rPr>
              <a:t>From Toyoda to Toyota       </a:t>
            </a:r>
          </a:p>
          <a:p>
            <a:pPr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defRPr/>
            </a:pPr>
            <a:r>
              <a:rPr lang="en-AU" b="1" dirty="0">
                <a:ea typeface="ＭＳ Ｐゴシック" pitchFamily="-105" charset="-128"/>
              </a:rPr>
              <a:t>              (from power loom to car manufacturer)</a:t>
            </a:r>
          </a:p>
          <a:p>
            <a:pPr marL="482600" indent="-482600"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Wingdings" pitchFamily="2" charset="2"/>
              <a:buChar char="u"/>
              <a:defRPr/>
            </a:pPr>
            <a:r>
              <a:rPr lang="en-AU" b="1" dirty="0">
                <a:ea typeface="ＭＳ Ｐゴシック" pitchFamily="-105" charset="-128"/>
              </a:rPr>
              <a:t>Daily 7,000 cars </a:t>
            </a:r>
            <a:r>
              <a:rPr lang="en-AU" b="1" dirty="0" err="1">
                <a:ea typeface="ＭＳ Ｐゴシック" pitchFamily="-105" charset="-128"/>
              </a:rPr>
              <a:t>vs</a:t>
            </a:r>
            <a:r>
              <a:rPr lang="en-AU" b="1" dirty="0">
                <a:ea typeface="ＭＳ Ｐゴシック" pitchFamily="-105" charset="-128"/>
              </a:rPr>
              <a:t> 2,700 cars in 13 years</a:t>
            </a:r>
          </a:p>
          <a:p>
            <a:pPr marL="482600" indent="-482600"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Wingdings" pitchFamily="2" charset="2"/>
              <a:buChar char="u"/>
              <a:defRPr/>
            </a:pPr>
            <a:r>
              <a:rPr lang="en-US" b="1" dirty="0"/>
              <a:t>Largest vehicle manufacturer in the world with annual sales of over 9 million vehicles</a:t>
            </a:r>
          </a:p>
          <a:p>
            <a:pPr marL="482600" indent="-482600"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Wingdings" pitchFamily="2" charset="2"/>
              <a:buChar char="u"/>
              <a:defRPr/>
            </a:pPr>
            <a:r>
              <a:rPr lang="en-US" b="1" dirty="0"/>
              <a:t>Success due to techniques, </a:t>
            </a:r>
            <a:r>
              <a:rPr lang="en-US" b="1" dirty="0" err="1"/>
              <a:t>JIT</a:t>
            </a:r>
            <a:r>
              <a:rPr lang="en-US" b="1" dirty="0"/>
              <a:t> and </a:t>
            </a:r>
            <a:r>
              <a:rPr lang="en-US" b="1" dirty="0" err="1"/>
              <a:t>TPS</a:t>
            </a:r>
            <a:r>
              <a:rPr lang="en-US" b="1" dirty="0"/>
              <a:t>, and lean Operations</a:t>
            </a:r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8600"/>
            <a:ext cx="29781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3EB30F5-A339-4C14-BAF6-7BCA5CB59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4495800"/>
            <a:ext cx="2419350" cy="1654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21391268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Lean Operations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24000"/>
            <a:ext cx="8077200" cy="3657600"/>
          </a:xfrm>
        </p:spPr>
        <p:txBody>
          <a:bodyPr/>
          <a:lstStyle/>
          <a:p>
            <a:r>
              <a:rPr lang="en-US" dirty="0"/>
              <a:t>Lean operation</a:t>
            </a:r>
          </a:p>
          <a:p>
            <a:pPr lvl="1"/>
            <a:r>
              <a:rPr lang="en-US" dirty="0"/>
              <a:t>A flexible system of operation that uses considerably less resources than a traditional system</a:t>
            </a:r>
          </a:p>
          <a:p>
            <a:pPr lvl="2"/>
            <a:r>
              <a:rPr lang="en-US" dirty="0"/>
              <a:t>Tend to achieve</a:t>
            </a:r>
          </a:p>
          <a:p>
            <a:pPr lvl="3"/>
            <a:r>
              <a:rPr lang="en-US" dirty="0"/>
              <a:t>Greater productivity</a:t>
            </a:r>
          </a:p>
          <a:p>
            <a:pPr lvl="3"/>
            <a:r>
              <a:rPr lang="en-US" dirty="0"/>
              <a:t>Lower costs</a:t>
            </a:r>
          </a:p>
          <a:p>
            <a:pPr lvl="3"/>
            <a:r>
              <a:rPr lang="en-US" dirty="0"/>
              <a:t>Shorter cycle times</a:t>
            </a:r>
          </a:p>
          <a:p>
            <a:pPr lvl="3"/>
            <a:r>
              <a:rPr lang="en-US" dirty="0"/>
              <a:t>Higher quality</a:t>
            </a:r>
          </a:p>
        </p:txBody>
      </p:sp>
      <p:pic>
        <p:nvPicPr>
          <p:cNvPr id="95234" name="Picture 2" descr="C:\Documents and Settings\Administrator\Local Settings\Temporary Internet Files\Content.IE5\8ZYP65WF\MPj0438808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3128" y="3699873"/>
            <a:ext cx="4690872" cy="3158127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1512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3D2F76E5-4020-47AD-A0CC-BA79FCBFEAFC}" type="slidenum">
              <a:rPr lang="en-US" sz="1600">
                <a:solidFill>
                  <a:schemeClr val="tx2"/>
                </a:solidFill>
              </a:rPr>
              <a:pPr algn="ctr" eaLnBrk="1" hangingPunct="1"/>
              <a:t>5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4" descr="ste25251_14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7496175" cy="599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FC4DBAA7-6827-468B-99F0-A8008D1D58EB}" type="slidenum">
              <a:rPr lang="en-US" sz="1600">
                <a:solidFill>
                  <a:schemeClr val="tx2"/>
                </a:solidFill>
              </a:rPr>
              <a:pPr algn="ctr" eaLnBrk="1" hangingPunct="1"/>
              <a:t>6</a:t>
            </a:fld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381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Goals and building blocks of lean systems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Lean: Ultimate Goal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ultimate goal:</a:t>
            </a:r>
          </a:p>
          <a:p>
            <a:pPr lvl="1"/>
            <a:r>
              <a:rPr lang="en-US"/>
              <a:t>Achieve a system that matches supply to customer demand; supply is synchronized to meet customer demand in a smooth uninterrupted flow</a:t>
            </a:r>
          </a:p>
          <a:p>
            <a:pPr lvl="1"/>
            <a:r>
              <a:rPr lang="en-US"/>
              <a:t>A </a:t>
            </a:r>
            <a:r>
              <a:rPr lang="en-US" i="1"/>
              <a:t>balanced</a:t>
            </a:r>
            <a:r>
              <a:rPr lang="en-US"/>
              <a:t> system</a:t>
            </a:r>
          </a:p>
          <a:p>
            <a:pPr lvl="2"/>
            <a:r>
              <a:rPr lang="en-US"/>
              <a:t>One that achieves a smooth, rapid flow of materials and/or work through the system</a:t>
            </a:r>
          </a:p>
        </p:txBody>
      </p:sp>
      <p:pic>
        <p:nvPicPr>
          <p:cNvPr id="97283" name="Picture 3" descr="C:\Documents and Settings\Administrator\Local Settings\Temporary Internet Files\Content.IE5\8ZYP65WF\MPj0400993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344294"/>
            <a:ext cx="3429000" cy="22851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536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4A3FF67B-265E-4AFC-AE48-5C0334AFBB51}" type="slidenum">
              <a:rPr lang="en-US" sz="1600">
                <a:solidFill>
                  <a:schemeClr val="tx2"/>
                </a:solidFill>
              </a:rPr>
              <a:pPr algn="ctr" eaLnBrk="1" hangingPunct="1"/>
              <a:t>7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Lean: Supporting Goals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The degree to which lean’s ultimate goal is achieved depends upon how well its supporting goals are achieved:</a:t>
            </a:r>
          </a:p>
          <a:p>
            <a:pPr marL="0" indent="0">
              <a:buNone/>
            </a:pPr>
            <a:endParaRPr lang="en-US" b="0" dirty="0"/>
          </a:p>
          <a:p>
            <a:pPr marL="801688" lvl="1" indent="-457200">
              <a:buFontTx/>
              <a:buAutoNum type="arabicPeriod"/>
            </a:pPr>
            <a:r>
              <a:rPr lang="en-US" dirty="0"/>
              <a:t>Eliminate disruptions</a:t>
            </a:r>
          </a:p>
          <a:p>
            <a:pPr marL="801688" lvl="1" indent="-457200">
              <a:buFontTx/>
              <a:buAutoNum type="arabicPeriod"/>
            </a:pPr>
            <a:r>
              <a:rPr lang="en-US" dirty="0"/>
              <a:t>Make the system flexible</a:t>
            </a:r>
          </a:p>
          <a:p>
            <a:pPr marL="801688" lvl="1" indent="-457200">
              <a:buFontTx/>
              <a:buAutoNum type="arabicPeriod"/>
            </a:pPr>
            <a:r>
              <a:rPr lang="en-US" dirty="0"/>
              <a:t>Eliminate waste, especially excess inventory</a:t>
            </a:r>
          </a:p>
        </p:txBody>
      </p:sp>
      <p:sp>
        <p:nvSpPr>
          <p:cNvPr id="24583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8DE488E3-7F6E-4D6A-8CF8-EE3B61A306E8}" type="slidenum">
              <a:rPr lang="en-US" sz="1600">
                <a:solidFill>
                  <a:schemeClr val="tx2"/>
                </a:solidFill>
              </a:rPr>
              <a:pPr algn="ctr" eaLnBrk="1" hangingPunct="1"/>
              <a:t>8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Waste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24000"/>
            <a:ext cx="8077200" cy="3657600"/>
          </a:xfrm>
        </p:spPr>
        <p:txBody>
          <a:bodyPr>
            <a:normAutofit/>
          </a:bodyPr>
          <a:lstStyle/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/>
              <a:t>Represents unproductive resources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i="1" dirty="0"/>
              <a:t>Seven </a:t>
            </a:r>
            <a:r>
              <a:rPr lang="en-US" dirty="0"/>
              <a:t>wastes in Lean philosophy:</a:t>
            </a:r>
          </a:p>
          <a:p>
            <a:pPr marL="1141413" lvl="2" indent="-45720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Excess Inventory</a:t>
            </a:r>
          </a:p>
          <a:p>
            <a:pPr marL="1141413" lvl="2" indent="-45720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Overproduction</a:t>
            </a:r>
          </a:p>
          <a:p>
            <a:pPr marL="1141413" lvl="2" indent="-45720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Waiting time</a:t>
            </a:r>
          </a:p>
          <a:p>
            <a:pPr marL="1141413" lvl="2" indent="-45720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Unnecessary transporting</a:t>
            </a:r>
          </a:p>
          <a:p>
            <a:pPr marL="1141413" lvl="2" indent="-45720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Processing waste</a:t>
            </a:r>
          </a:p>
          <a:p>
            <a:pPr marL="1141413" lvl="2" indent="-45720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Inefficient work methods</a:t>
            </a:r>
          </a:p>
          <a:p>
            <a:pPr marL="1141413" lvl="2" indent="-45720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Product defects</a:t>
            </a:r>
          </a:p>
        </p:txBody>
      </p:sp>
      <p:pic>
        <p:nvPicPr>
          <p:cNvPr id="25604" name="Picture 3" descr="C:\Documents and Settings\Administrator\Local Settings\Temporary Internet Files\Content.IE5\U90LILML\MCj0349085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09800"/>
            <a:ext cx="24384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52C43EA3-8E7B-4256-8FC0-F54AB4223254}" type="slidenum">
              <a:rPr lang="en-US" sz="1600">
                <a:solidFill>
                  <a:schemeClr val="tx2"/>
                </a:solidFill>
              </a:rPr>
              <a:pPr algn="ctr" eaLnBrk="1" hangingPunct="1"/>
              <a:t>9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Lean: Building Blocks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/>
              <a:t>Product design</a:t>
            </a:r>
          </a:p>
          <a:p>
            <a:r>
              <a:rPr lang="en-US" b="0"/>
              <a:t>Process design</a:t>
            </a:r>
          </a:p>
          <a:p>
            <a:r>
              <a:rPr lang="en-US" b="0"/>
              <a:t>Personnel/organizational elements</a:t>
            </a:r>
          </a:p>
          <a:p>
            <a:r>
              <a:rPr lang="en-US" b="0"/>
              <a:t>Manufacturing planning and control</a:t>
            </a:r>
          </a:p>
        </p:txBody>
      </p:sp>
      <p:pic>
        <p:nvPicPr>
          <p:cNvPr id="100354" name="Picture 2" descr="C:\Documents and Settings\Administrator\Local Settings\Temporary Internet Files\Content.IE5\A5MFQPKZ\MCj0303038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3276600"/>
            <a:ext cx="2557780" cy="28956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6632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E3C47796-A990-4731-8268-8F5FD80B5E45}" type="slidenum">
              <a:rPr lang="en-US" sz="1600">
                <a:solidFill>
                  <a:schemeClr val="tx2"/>
                </a:solidFill>
              </a:rPr>
              <a:pPr algn="ctr" eaLnBrk="1" hangingPunct="1"/>
              <a:t>10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Building Blocks: Product Design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24000"/>
            <a:ext cx="8077200" cy="3657600"/>
          </a:xfrm>
        </p:spPr>
        <p:txBody>
          <a:bodyPr/>
          <a:lstStyle/>
          <a:p>
            <a:r>
              <a:rPr lang="en-US" b="0"/>
              <a:t>Four elements of product design important for lean systems:</a:t>
            </a:r>
          </a:p>
          <a:p>
            <a:pPr marL="801688" lvl="1" indent="-457200">
              <a:buFontTx/>
              <a:buAutoNum type="arabicPeriod"/>
            </a:pPr>
            <a:r>
              <a:rPr lang="en-US"/>
              <a:t>Standard parts</a:t>
            </a:r>
          </a:p>
          <a:p>
            <a:pPr marL="801688" lvl="1" indent="-457200">
              <a:buFontTx/>
              <a:buAutoNum type="arabicPeriod"/>
            </a:pPr>
            <a:r>
              <a:rPr lang="en-US"/>
              <a:t>Modular design</a:t>
            </a:r>
          </a:p>
          <a:p>
            <a:pPr marL="801688" lvl="1" indent="-457200">
              <a:buFontTx/>
              <a:buAutoNum type="arabicPeriod"/>
            </a:pPr>
            <a:r>
              <a:rPr lang="en-US"/>
              <a:t>Highly capable systems with quality built in</a:t>
            </a:r>
          </a:p>
          <a:p>
            <a:pPr marL="801688" lvl="1" indent="-457200">
              <a:buFontTx/>
              <a:buAutoNum type="arabicPeriod"/>
            </a:pPr>
            <a:r>
              <a:rPr lang="en-US"/>
              <a:t>Concurrent engineering</a:t>
            </a:r>
          </a:p>
        </p:txBody>
      </p:sp>
      <p:pic>
        <p:nvPicPr>
          <p:cNvPr id="101379" name="Picture 3" descr="C:\Documents and Settings\Administrator\Local Settings\Temporary Internet Files\Content.IE5\8ZYP65WF\MPj0390130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248912"/>
            <a:ext cx="3657600" cy="2609088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7656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E699A784-0DE7-401A-97C2-ED330CD5BF6D}" type="slidenum">
              <a:rPr lang="en-US" sz="1600">
                <a:solidFill>
                  <a:schemeClr val="tx2"/>
                </a:solidFill>
              </a:rPr>
              <a:pPr algn="ctr" eaLnBrk="1" hangingPunct="1"/>
              <a:t>11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Building Blocks: </a:t>
            </a:r>
            <a:b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Process Design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24000"/>
            <a:ext cx="7696200" cy="4038600"/>
          </a:xfrm>
        </p:spPr>
        <p:txBody>
          <a:bodyPr/>
          <a:lstStyle/>
          <a:p>
            <a:r>
              <a:rPr lang="en-US" sz="2400" dirty="0"/>
              <a:t>Eight aspects of process design that are important for lean systems:</a:t>
            </a:r>
          </a:p>
          <a:p>
            <a:pPr marL="0" indent="0">
              <a:buNone/>
            </a:pPr>
            <a:endParaRPr lang="en-US" sz="2400" dirty="0"/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Small lot sizes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Setup time reduction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Manufacturing cells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Quality improvement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Production flexibility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A balanced system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Little inventory storage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Fail-safe methods</a:t>
            </a:r>
          </a:p>
        </p:txBody>
      </p:sp>
      <p:pic>
        <p:nvPicPr>
          <p:cNvPr id="102406" name="Picture 6" descr="C:\Documents and Settings\Administrator\Local Settings\Temporary Internet Files\Content.IE5\8ZYP65WF\MCj0237109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1644" y="2286000"/>
            <a:ext cx="3870356" cy="2322214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8680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9034D691-B26D-4C96-A2BC-C3D32F2579B7}" type="slidenum">
              <a:rPr lang="en-US" sz="1600">
                <a:solidFill>
                  <a:schemeClr val="tx2"/>
                </a:solidFill>
              </a:rPr>
              <a:pPr algn="ctr" eaLnBrk="1" hangingPunct="1"/>
              <a:t>12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96844" y="762000"/>
            <a:ext cx="8229600" cy="838200"/>
          </a:xfrm>
        </p:spPr>
        <p:txBody>
          <a:bodyPr>
            <a:normAutofit fontScale="90000"/>
          </a:bodyPr>
          <a:lstStyle/>
          <a:p>
            <a:pPr lvl="1" fontAlgn="auto">
              <a:spcAft>
                <a:spcPts val="0"/>
              </a:spcAft>
              <a:defRPr/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Building Blocks:</a:t>
            </a:r>
            <a:r>
              <a:rPr lang="en-A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Process Design</a:t>
            </a:r>
            <a:r>
              <a:rPr lang="en-A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br>
              <a:rPr lang="en-AU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3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Small lot sizes</a:t>
            </a:r>
            <a:br>
              <a:rPr lang="en-US" sz="2000" dirty="0"/>
            </a:b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24000"/>
            <a:ext cx="7696200" cy="4038600"/>
          </a:xfrm>
        </p:spPr>
        <p:txBody>
          <a:bodyPr/>
          <a:lstStyle/>
          <a:p>
            <a:pPr marL="801688" lvl="1" indent="-457200">
              <a:buFont typeface="+mj-lt"/>
              <a:buAutoNum type="alphaLcParenR"/>
            </a:pPr>
            <a:r>
              <a:rPr lang="en-US" sz="2000" dirty="0">
                <a:solidFill>
                  <a:schemeClr val="tx1"/>
                </a:solidFill>
              </a:rPr>
              <a:t>Reduced inventory level </a:t>
            </a:r>
            <a:r>
              <a:rPr lang="en-US" sz="2000" dirty="0">
                <a:solidFill>
                  <a:schemeClr val="tx1"/>
                </a:solidFill>
                <a:sym typeface="Wingdings" pitchFamily="2" charset="2"/>
              </a:rPr>
              <a:t> Reduced </a:t>
            </a:r>
            <a:r>
              <a:rPr lang="en-US" sz="2000" dirty="0">
                <a:solidFill>
                  <a:schemeClr val="tx1"/>
                </a:solidFill>
              </a:rPr>
              <a:t>space</a:t>
            </a:r>
          </a:p>
          <a:p>
            <a:pPr marL="801688" lvl="1" indent="-457200">
              <a:buFont typeface="+mj-lt"/>
              <a:buAutoNum type="alphaLcParenR"/>
            </a:pPr>
            <a:r>
              <a:rPr lang="en-US" sz="2000" dirty="0">
                <a:solidFill>
                  <a:schemeClr val="tx1"/>
                </a:solidFill>
              </a:rPr>
              <a:t>Increased Flexibility</a:t>
            </a:r>
          </a:p>
          <a:p>
            <a:pPr marL="801688" lvl="1" indent="-457200">
              <a:buFont typeface="+mj-lt"/>
              <a:buAutoNum type="alphaLcParenR"/>
            </a:pPr>
            <a:endParaRPr lang="en-US" sz="2000" dirty="0">
              <a:solidFill>
                <a:schemeClr val="tx1"/>
              </a:solidFill>
            </a:endParaRPr>
          </a:p>
          <a:p>
            <a:pPr marL="801688" lvl="1" indent="-457200">
              <a:buFont typeface="+mj-lt"/>
              <a:buAutoNum type="alphaLcParenR"/>
            </a:pPr>
            <a:endParaRPr lang="en-US" sz="2000" dirty="0">
              <a:solidFill>
                <a:schemeClr val="tx1"/>
              </a:solidFill>
            </a:endParaRPr>
          </a:p>
          <a:p>
            <a:pPr marL="801688" lvl="1" indent="-457200">
              <a:buFont typeface="+mj-lt"/>
              <a:buAutoNum type="alphaLcParenR"/>
            </a:pPr>
            <a:endParaRPr lang="en-US" sz="2000" dirty="0">
              <a:solidFill>
                <a:schemeClr val="tx1"/>
              </a:solidFill>
            </a:endParaRPr>
          </a:p>
          <a:p>
            <a:pPr marL="801688" lvl="1" indent="-457200">
              <a:buFont typeface="+mj-lt"/>
              <a:buAutoNum type="alphaLcParenR"/>
            </a:pPr>
            <a:endParaRPr lang="en-US" sz="2000" dirty="0">
              <a:solidFill>
                <a:schemeClr val="tx1"/>
              </a:solidFill>
            </a:endParaRPr>
          </a:p>
          <a:p>
            <a:pPr marL="801688" lvl="1" indent="-457200">
              <a:buFont typeface="+mj-lt"/>
              <a:buAutoNum type="alphaLcParenR"/>
            </a:pPr>
            <a:endParaRPr lang="en-US" sz="2000" dirty="0">
              <a:solidFill>
                <a:schemeClr val="tx1"/>
              </a:solidFill>
            </a:endParaRPr>
          </a:p>
          <a:p>
            <a:pPr marL="801688" lvl="1" indent="-457200">
              <a:buFont typeface="+mj-lt"/>
              <a:buAutoNum type="alphaLcParenR"/>
            </a:pPr>
            <a:endParaRPr lang="en-US" sz="2000" dirty="0">
              <a:solidFill>
                <a:schemeClr val="tx1"/>
              </a:solidFill>
            </a:endParaRPr>
          </a:p>
          <a:p>
            <a:pPr marL="801688" lvl="1" indent="-457200">
              <a:buFont typeface="+mj-lt"/>
              <a:buAutoNum type="alphaLcParenR"/>
            </a:pPr>
            <a:endParaRPr lang="en-US" sz="2000" dirty="0">
              <a:solidFill>
                <a:schemeClr val="tx1"/>
              </a:solidFill>
            </a:endParaRPr>
          </a:p>
          <a:p>
            <a:pPr marL="801688" lvl="1" indent="-457200">
              <a:buFont typeface="+mj-lt"/>
              <a:buAutoNum type="alphaLcParenR"/>
            </a:pPr>
            <a:endParaRPr lang="en-US" sz="2000" dirty="0">
              <a:solidFill>
                <a:schemeClr val="tx1"/>
              </a:solidFill>
            </a:endParaRPr>
          </a:p>
          <a:p>
            <a:pPr marL="801688" lvl="1" indent="-457200">
              <a:buFont typeface="+mj-lt"/>
              <a:buAutoNum type="alphaLcParenR"/>
            </a:pPr>
            <a:endParaRPr lang="en-US" sz="2000" dirty="0">
              <a:solidFill>
                <a:schemeClr val="tx1"/>
              </a:solidFill>
            </a:endParaRPr>
          </a:p>
          <a:p>
            <a:pPr marL="801688" lvl="1" indent="-457200">
              <a:buFont typeface="+mj-lt"/>
              <a:buAutoNum type="alphaLcParenR"/>
            </a:pPr>
            <a:r>
              <a:rPr lang="en-AU" sz="2000" dirty="0">
                <a:solidFill>
                  <a:schemeClr val="tx1"/>
                </a:solidFill>
              </a:rPr>
              <a:t>Increased visibility of problems</a:t>
            </a:r>
          </a:p>
          <a:p>
            <a:pPr marL="801688" lvl="1" indent="-457200">
              <a:buFontTx/>
              <a:buAutoNum type="alphaLcParenR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8680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9034D691-B26D-4C96-A2BC-C3D32F2579B7}" type="slidenum">
              <a:rPr lang="en-US" sz="1600">
                <a:solidFill>
                  <a:schemeClr val="tx2"/>
                </a:solidFill>
              </a:rPr>
              <a:pPr algn="ctr" eaLnBrk="1" hangingPunct="1"/>
              <a:t>13</a:t>
            </a:fld>
            <a:endParaRPr lang="en-US" sz="1600">
              <a:solidFill>
                <a:schemeClr val="tx2"/>
              </a:solidFill>
            </a:endParaRP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2362200"/>
            <a:ext cx="7543800" cy="2720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148501" y="4829175"/>
            <a:ext cx="28712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b="1" dirty="0"/>
              <a:t>Small versus large-lot run sizes</a:t>
            </a:r>
          </a:p>
        </p:txBody>
      </p:sp>
    </p:spTree>
    <p:extLst>
      <p:ext uri="{BB962C8B-B14F-4D97-AF65-F5344CB8AC3E}">
        <p14:creationId xmlns:p14="http://schemas.microsoft.com/office/powerpoint/2010/main" val="342965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Process Design: Setup Time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Reduction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304800" y="1866900"/>
            <a:ext cx="8229600" cy="4572000"/>
          </a:xfrm>
        </p:spPr>
        <p:txBody>
          <a:bodyPr/>
          <a:lstStyle/>
          <a:p>
            <a:r>
              <a:rPr lang="en-US" sz="2400" dirty="0"/>
              <a:t>Small lot sizes and changing product mixes require frequent setups</a:t>
            </a:r>
          </a:p>
          <a:p>
            <a:r>
              <a:rPr lang="en-US" sz="2400" dirty="0"/>
              <a:t>Unless these are quick and relatively inexpensive, they can be prohibitive</a:t>
            </a:r>
          </a:p>
          <a:p>
            <a:r>
              <a:rPr lang="en-US" sz="2400" dirty="0"/>
              <a:t>Setup time reduction requires deliberate improvement efforts</a:t>
            </a:r>
          </a:p>
          <a:p>
            <a:pPr lvl="1"/>
            <a:r>
              <a:rPr lang="en-US" sz="2000" b="1" dirty="0"/>
              <a:t>Single-minute exchange of die (</a:t>
            </a:r>
            <a:r>
              <a:rPr lang="en-US" sz="2000" b="1" dirty="0" err="1"/>
              <a:t>SMED</a:t>
            </a:r>
            <a:r>
              <a:rPr lang="en-US" sz="2000" b="1" dirty="0"/>
              <a:t>)</a:t>
            </a:r>
          </a:p>
          <a:p>
            <a:pPr lvl="2"/>
            <a:r>
              <a:rPr lang="en-US" sz="2000" dirty="0"/>
              <a:t>A system for reducing changeover time</a:t>
            </a:r>
          </a:p>
        </p:txBody>
      </p:sp>
      <p:sp>
        <p:nvSpPr>
          <p:cNvPr id="30727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E618C1CA-3F60-4A66-9301-70E11B4EFB58}" type="slidenum">
              <a:rPr lang="en-US" sz="1600">
                <a:solidFill>
                  <a:schemeClr val="tx2"/>
                </a:solidFill>
              </a:rPr>
              <a:pPr algn="ctr" eaLnBrk="1" hangingPunct="1"/>
              <a:t>14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Process Design: Inventory Storage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Lean systems are designed to minimize inventory storage</a:t>
            </a:r>
          </a:p>
          <a:p>
            <a:pPr lvl="1"/>
            <a:r>
              <a:rPr lang="en-US" sz="2000"/>
              <a:t>Inventories are buffers that tend to cover up recurring problems that are never resolved</a:t>
            </a:r>
          </a:p>
          <a:p>
            <a:pPr lvl="2"/>
            <a:r>
              <a:rPr lang="en-US" sz="2000" i="1"/>
              <a:t>partly because they are not obvious</a:t>
            </a:r>
          </a:p>
          <a:p>
            <a:pPr lvl="2"/>
            <a:r>
              <a:rPr lang="en-US" sz="2000" i="1"/>
              <a:t>partly because the presence of inventory makes them seem less serious</a:t>
            </a:r>
          </a:p>
        </p:txBody>
      </p:sp>
      <p:pic>
        <p:nvPicPr>
          <p:cNvPr id="35844" name="Picture 4" descr="ste25251_14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114800"/>
            <a:ext cx="6335713" cy="16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BBFED2F8-9A61-407F-AE46-92BB862F4219}" type="slidenum">
              <a:rPr lang="en-US" sz="1600">
                <a:solidFill>
                  <a:schemeClr val="tx2"/>
                </a:solidFill>
              </a:rPr>
              <a:pPr algn="ctr" eaLnBrk="1" hangingPunct="1"/>
              <a:t>15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Process Design: Fail-Safe Methods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4294967295"/>
          </p:nvPr>
        </p:nvSpPr>
        <p:spPr>
          <a:xfrm>
            <a:off x="152400" y="1524000"/>
            <a:ext cx="8077200" cy="3657600"/>
          </a:xfrm>
        </p:spPr>
        <p:txBody>
          <a:bodyPr/>
          <a:lstStyle/>
          <a:p>
            <a:r>
              <a:rPr lang="en-US" i="1" dirty="0" err="1"/>
              <a:t>Poka</a:t>
            </a:r>
            <a:r>
              <a:rPr lang="en-US" i="1" dirty="0"/>
              <a:t>-yoke </a:t>
            </a:r>
            <a:r>
              <a:rPr lang="en-US" dirty="0"/>
              <a:t>(Fail proofing)</a:t>
            </a:r>
          </a:p>
          <a:p>
            <a:pPr lvl="1"/>
            <a:r>
              <a:rPr lang="en-US" dirty="0"/>
              <a:t>Building safeguards into a process to reduce or eliminate the potential for errors during a process</a:t>
            </a:r>
          </a:p>
          <a:p>
            <a:pPr lvl="2"/>
            <a:r>
              <a:rPr lang="en-US" dirty="0"/>
              <a:t>Examples</a:t>
            </a:r>
          </a:p>
          <a:p>
            <a:pPr lvl="3"/>
            <a:r>
              <a:rPr lang="en-US" dirty="0"/>
              <a:t>Electric breakers</a:t>
            </a:r>
          </a:p>
          <a:p>
            <a:pPr lvl="3"/>
            <a:r>
              <a:rPr lang="en-US" dirty="0"/>
              <a:t>Seatbelt fastener warnings</a:t>
            </a:r>
          </a:p>
          <a:p>
            <a:pPr lvl="3"/>
            <a:r>
              <a:rPr lang="en-US" dirty="0"/>
              <a:t>ATMs that signal if a card is let in a machine</a:t>
            </a:r>
          </a:p>
          <a:p>
            <a:pPr lvl="3"/>
            <a:r>
              <a:rPr lang="en-US" dirty="0"/>
              <a:t>Designing parts that can only be assembled in the correct position</a:t>
            </a:r>
          </a:p>
        </p:txBody>
      </p:sp>
      <p:sp>
        <p:nvSpPr>
          <p:cNvPr id="36871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07ACF846-F370-4E7F-881F-67CED82ABE30}" type="slidenum">
              <a:rPr lang="en-US" sz="1600">
                <a:solidFill>
                  <a:schemeClr val="tx2"/>
                </a:solidFill>
              </a:rPr>
              <a:pPr algn="ctr" eaLnBrk="1" hangingPunct="1"/>
              <a:t>16</a:t>
            </a:fld>
            <a:endParaRPr lang="en-US" sz="1600">
              <a:solidFill>
                <a:schemeClr val="tx2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964642"/>
            <a:ext cx="2139950" cy="1426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26" y="2743200"/>
            <a:ext cx="1918211" cy="1315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830" y="4953042"/>
            <a:ext cx="1583845" cy="1393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3220C5-8078-44E3-BFA4-FFBD96DE2A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6714" y="4964642"/>
            <a:ext cx="1496202" cy="1393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Building Blocks: </a:t>
            </a:r>
            <a:b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Personnel/Organizational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229600" cy="2971800"/>
          </a:xfrm>
        </p:spPr>
        <p:txBody>
          <a:bodyPr/>
          <a:lstStyle/>
          <a:p>
            <a:r>
              <a:rPr lang="en-US" dirty="0"/>
              <a:t>Three important personnel/organizational elements that are important for lean systems:</a:t>
            </a:r>
          </a:p>
          <a:p>
            <a:pPr lvl="1"/>
            <a:r>
              <a:rPr lang="en-US" dirty="0"/>
              <a:t>Workers as assets</a:t>
            </a:r>
          </a:p>
          <a:p>
            <a:pPr lvl="1"/>
            <a:r>
              <a:rPr lang="en-US" dirty="0"/>
              <a:t>Cross-trained workers</a:t>
            </a:r>
          </a:p>
          <a:p>
            <a:pPr lvl="1"/>
            <a:r>
              <a:rPr lang="en-US" dirty="0"/>
              <a:t>Continuous improvement</a:t>
            </a:r>
          </a:p>
          <a:p>
            <a:pPr marL="366713" lvl="1" indent="0">
              <a:buNone/>
            </a:pPr>
            <a:endParaRPr lang="en-US" dirty="0"/>
          </a:p>
        </p:txBody>
      </p:sp>
      <p:pic>
        <p:nvPicPr>
          <p:cNvPr id="26632" name="Picture 8" descr="C:\Documents and Settings\Administrator\Local Settings\Temporary Internet Files\Content.IE5\CL7C4P35\MP900431818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399" y="3581846"/>
            <a:ext cx="3901343" cy="2599879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7896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524EE16E-0664-4CD6-A03A-22A8D32EB77F}" type="slidenum">
              <a:rPr lang="en-US" sz="1600">
                <a:solidFill>
                  <a:schemeClr val="tx2"/>
                </a:solidFill>
              </a:rPr>
              <a:pPr algn="ctr" eaLnBrk="1" hangingPunct="1"/>
              <a:t>17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Personnel/Organizational: </a:t>
            </a:r>
            <a:b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Continuous Improvement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24000"/>
            <a:ext cx="8077200" cy="3657600"/>
          </a:xfrm>
        </p:spPr>
        <p:txBody>
          <a:bodyPr/>
          <a:lstStyle/>
          <a:p>
            <a:r>
              <a:rPr lang="en-US" dirty="0"/>
              <a:t>Continuous improvement</a:t>
            </a:r>
          </a:p>
          <a:p>
            <a:pPr lvl="1"/>
            <a:r>
              <a:rPr lang="en-US" dirty="0"/>
              <a:t>Workers in lean systems have greater responsibility for quality, and they are expected to be involved in problem solving and continuous improvement</a:t>
            </a:r>
          </a:p>
          <a:p>
            <a:pPr lvl="1"/>
            <a:r>
              <a:rPr lang="en-US" b="1" dirty="0" err="1"/>
              <a:t>Andon</a:t>
            </a:r>
            <a:r>
              <a:rPr lang="en-US" dirty="0"/>
              <a:t>: A Light System</a:t>
            </a:r>
          </a:p>
          <a:p>
            <a:pPr lvl="1"/>
            <a:r>
              <a:rPr lang="en-US" dirty="0"/>
              <a:t>Lean workers receive training in </a:t>
            </a:r>
          </a:p>
          <a:p>
            <a:pPr lvl="2"/>
            <a:r>
              <a:rPr lang="en-US" dirty="0"/>
              <a:t>Statistical process control</a:t>
            </a:r>
          </a:p>
          <a:p>
            <a:pPr lvl="2"/>
            <a:r>
              <a:rPr lang="en-US" dirty="0"/>
              <a:t>Quality improvement</a:t>
            </a:r>
          </a:p>
          <a:p>
            <a:pPr lvl="2"/>
            <a:r>
              <a:rPr lang="en-US" dirty="0"/>
              <a:t>Problem solving</a:t>
            </a:r>
          </a:p>
        </p:txBody>
      </p:sp>
      <p:sp>
        <p:nvSpPr>
          <p:cNvPr id="40968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6BC6008F-BF4C-4AB6-8388-F3D917F6D3F6}" type="slidenum">
              <a:rPr lang="en-US" sz="1600">
                <a:solidFill>
                  <a:schemeClr val="tx2"/>
                </a:solidFill>
              </a:rPr>
              <a:pPr algn="ctr" eaLnBrk="1" hangingPunct="1"/>
              <a:t>18</a:t>
            </a:fld>
            <a:endParaRPr lang="en-US" sz="1600">
              <a:solidFill>
                <a:schemeClr val="tx2"/>
              </a:solidFill>
            </a:endParaRPr>
          </a:p>
        </p:txBody>
      </p:sp>
      <p:pic>
        <p:nvPicPr>
          <p:cNvPr id="40970" name="Picture 10" descr="Image result for And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717" y="4172949"/>
            <a:ext cx="3713354" cy="2259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Building Blocks: MPC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24000"/>
            <a:ext cx="8077200" cy="3657600"/>
          </a:xfrm>
        </p:spPr>
        <p:txBody>
          <a:bodyPr/>
          <a:lstStyle/>
          <a:p>
            <a:r>
              <a:rPr lang="en-US" sz="2400" dirty="0"/>
              <a:t>Seven elements of manufacturing planning and control (</a:t>
            </a:r>
            <a:r>
              <a:rPr lang="en-US" sz="2400" dirty="0" err="1"/>
              <a:t>MPC</a:t>
            </a:r>
            <a:r>
              <a:rPr lang="en-US" sz="2400" dirty="0"/>
              <a:t>) are particularly important for lean system: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Level loading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Pull systems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Visual systems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Limited work-in-process (</a:t>
            </a:r>
            <a:r>
              <a:rPr lang="en-US" sz="2000" dirty="0" err="1"/>
              <a:t>WIP</a:t>
            </a:r>
            <a:r>
              <a:rPr lang="en-US" sz="2000" dirty="0"/>
              <a:t>)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Close vendor relationships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Reduced transaction processing</a:t>
            </a:r>
          </a:p>
          <a:p>
            <a:pPr marL="801688" lvl="1" indent="-457200">
              <a:buFontTx/>
              <a:buAutoNum type="arabicPeriod"/>
            </a:pPr>
            <a:r>
              <a:rPr lang="en-US" sz="2000" dirty="0"/>
              <a:t>Preventive maintenance and housekeeping</a:t>
            </a:r>
          </a:p>
        </p:txBody>
      </p:sp>
      <p:sp>
        <p:nvSpPr>
          <p:cNvPr id="44039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165AA695-9104-4C03-9263-0C79DC2CB0FF}" type="slidenum">
              <a:rPr lang="en-US" sz="1600">
                <a:solidFill>
                  <a:schemeClr val="tx2"/>
                </a:solidFill>
              </a:rPr>
              <a:pPr algn="ctr" eaLnBrk="1" hangingPunct="1"/>
              <a:t>19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MPC: Level Loading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Lean systems place a strong emphasis on achieving stable, level daily mix schedules</a:t>
            </a:r>
          </a:p>
          <a:p>
            <a:pPr lvl="1"/>
            <a:r>
              <a:rPr lang="en-US" dirty="0"/>
              <a:t>MPS – developed to provide level capacity loading</a:t>
            </a:r>
          </a:p>
          <a:p>
            <a:pPr lvl="1"/>
            <a:r>
              <a:rPr lang="en-US" dirty="0"/>
              <a:t>Mixed model scheduling</a:t>
            </a:r>
          </a:p>
          <a:p>
            <a:pPr lvl="2"/>
            <a:r>
              <a:rPr lang="en-US" dirty="0"/>
              <a:t>Three issues need to be resolved</a:t>
            </a:r>
          </a:p>
          <a:p>
            <a:pPr lvl="3"/>
            <a:r>
              <a:rPr lang="en-US" dirty="0"/>
              <a:t>What is the appropriate product sequence to use?</a:t>
            </a:r>
          </a:p>
          <a:p>
            <a:pPr lvl="3"/>
            <a:r>
              <a:rPr lang="en-US" dirty="0"/>
              <a:t>How many times should the sequence be repeated daily?</a:t>
            </a:r>
          </a:p>
          <a:p>
            <a:pPr lvl="3"/>
            <a:r>
              <a:rPr lang="en-US" dirty="0"/>
              <a:t>How many units of each model should be produced in each cycle?</a:t>
            </a:r>
          </a:p>
          <a:p>
            <a:pPr lvl="1"/>
            <a:endParaRPr lang="en-US" dirty="0"/>
          </a:p>
        </p:txBody>
      </p:sp>
      <p:sp>
        <p:nvSpPr>
          <p:cNvPr id="45063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F9017D94-9DD7-48B4-88C9-9D5A3D4523B3}" type="slidenum">
              <a:rPr lang="en-US" sz="1600">
                <a:solidFill>
                  <a:schemeClr val="tx2"/>
                </a:solidFill>
              </a:rPr>
              <a:pPr algn="ctr" eaLnBrk="1" hangingPunct="1"/>
              <a:t>20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Load Levelling Example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651967"/>
              </p:ext>
            </p:extLst>
          </p:nvPr>
        </p:nvGraphicFramePr>
        <p:xfrm>
          <a:off x="2349500" y="2514600"/>
          <a:ext cx="4064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tx1"/>
                          </a:solidFill>
                        </a:rPr>
                        <a:t>Model </a:t>
                      </a:r>
                      <a:endParaRPr lang="en-A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>
                          <a:solidFill>
                            <a:schemeClr val="tx1"/>
                          </a:solidFill>
                        </a:rPr>
                        <a:t>Daily Quantity</a:t>
                      </a:r>
                    </a:p>
                    <a:p>
                      <a:pPr algn="ctr"/>
                      <a:endParaRPr lang="en-A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b="1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5181600"/>
            <a:ext cx="5410200" cy="101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5800" y="449580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1" dirty="0"/>
              <a:t>Solution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0" dirty="0"/>
              <a:t>Determine a production plan for these three models using the sequence A-B-C: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02573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MPC: Visual Systems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4294967295"/>
          </p:nvPr>
        </p:nvSpPr>
        <p:spPr>
          <a:xfrm>
            <a:off x="76200" y="1905000"/>
            <a:ext cx="8077200" cy="4572000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i="1" dirty="0" err="1">
                <a:solidFill>
                  <a:srgbClr val="303B2C"/>
                </a:solidFill>
              </a:rPr>
              <a:t>Kanban</a:t>
            </a:r>
            <a:r>
              <a:rPr lang="en-US" dirty="0">
                <a:solidFill>
                  <a:srgbClr val="303B2C"/>
                </a:solidFill>
              </a:rPr>
              <a:t> </a:t>
            </a:r>
          </a:p>
          <a:p>
            <a:pPr marL="640080" lvl="1" indent="-274320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solidFill>
                  <a:srgbClr val="303B2C"/>
                </a:solidFill>
              </a:rPr>
              <a:t>Card or other device that communicates </a:t>
            </a:r>
          </a:p>
          <a:p>
            <a:pPr marL="365760" lvl="1" indent="0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en-US" dirty="0">
                <a:solidFill>
                  <a:srgbClr val="303B2C"/>
                </a:solidFill>
              </a:rPr>
              <a:t>demand for work or materials from the </a:t>
            </a:r>
          </a:p>
          <a:p>
            <a:pPr marL="365760" lvl="1" indent="0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en-US" dirty="0">
                <a:solidFill>
                  <a:srgbClr val="303B2C"/>
                </a:solidFill>
              </a:rPr>
              <a:t>preceding station</a:t>
            </a:r>
          </a:p>
          <a:p>
            <a:pPr marL="1005840" lvl="2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>
                <a:solidFill>
                  <a:srgbClr val="303B2C"/>
                </a:solidFill>
              </a:rPr>
              <a:t>Kanban</a:t>
            </a:r>
            <a:r>
              <a:rPr lang="en-US" dirty="0">
                <a:solidFill>
                  <a:srgbClr val="303B2C"/>
                </a:solidFill>
              </a:rPr>
              <a:t> is the Japanese word meaning “signal” </a:t>
            </a:r>
          </a:p>
          <a:p>
            <a:pPr marL="777240" lvl="2" indent="0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None/>
              <a:defRPr/>
            </a:pPr>
            <a:r>
              <a:rPr lang="en-US" dirty="0">
                <a:solidFill>
                  <a:srgbClr val="303B2C"/>
                </a:solidFill>
              </a:rPr>
              <a:t>or “visible record”</a:t>
            </a:r>
          </a:p>
          <a:p>
            <a:pPr marL="640080" lvl="1" indent="-274320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solidFill>
                  <a:srgbClr val="303B2C"/>
                </a:solidFill>
              </a:rPr>
              <a:t>Paperless production control system</a:t>
            </a:r>
          </a:p>
          <a:p>
            <a:pPr marL="640080" lvl="1" indent="-274320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solidFill>
                  <a:srgbClr val="303B2C"/>
                </a:solidFill>
              </a:rPr>
              <a:t>Authority to pull, or produce, comes </a:t>
            </a:r>
            <a:br>
              <a:rPr lang="en-US" dirty="0">
                <a:solidFill>
                  <a:srgbClr val="303B2C"/>
                </a:solidFill>
              </a:rPr>
            </a:br>
            <a:r>
              <a:rPr lang="en-US" dirty="0">
                <a:solidFill>
                  <a:srgbClr val="303B2C"/>
                </a:solidFill>
              </a:rPr>
              <a:t>from a downstream process.</a:t>
            </a:r>
          </a:p>
          <a:p>
            <a:pPr marL="640080" lvl="1" indent="-274320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solidFill>
                  <a:srgbClr val="303B2C"/>
                </a:solidFill>
              </a:rPr>
              <a:t>Two main types of </a:t>
            </a:r>
            <a:r>
              <a:rPr lang="en-US" dirty="0" err="1">
                <a:solidFill>
                  <a:srgbClr val="303B2C"/>
                </a:solidFill>
              </a:rPr>
              <a:t>kanbans</a:t>
            </a:r>
            <a:r>
              <a:rPr lang="en-US" dirty="0">
                <a:solidFill>
                  <a:srgbClr val="303B2C"/>
                </a:solidFill>
              </a:rPr>
              <a:t>:</a:t>
            </a:r>
          </a:p>
          <a:p>
            <a:pPr marL="1234440" lvl="2" indent="-457200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i="1" dirty="0">
                <a:solidFill>
                  <a:srgbClr val="303B2C"/>
                </a:solidFill>
              </a:rPr>
              <a:t>Production </a:t>
            </a:r>
            <a:r>
              <a:rPr lang="en-US" i="1" dirty="0" err="1">
                <a:solidFill>
                  <a:srgbClr val="303B2C"/>
                </a:solidFill>
              </a:rPr>
              <a:t>kanban</a:t>
            </a:r>
            <a:r>
              <a:rPr lang="en-US" i="1" dirty="0">
                <a:solidFill>
                  <a:srgbClr val="303B2C"/>
                </a:solidFill>
              </a:rPr>
              <a:t> (p-</a:t>
            </a:r>
            <a:r>
              <a:rPr lang="en-US" i="1" dirty="0" err="1">
                <a:solidFill>
                  <a:srgbClr val="303B2C"/>
                </a:solidFill>
              </a:rPr>
              <a:t>kanban</a:t>
            </a:r>
            <a:r>
              <a:rPr lang="en-US" i="1" dirty="0">
                <a:solidFill>
                  <a:srgbClr val="303B2C"/>
                </a:solidFill>
              </a:rPr>
              <a:t>): </a:t>
            </a:r>
            <a:r>
              <a:rPr lang="en-US" dirty="0">
                <a:solidFill>
                  <a:srgbClr val="303B2C"/>
                </a:solidFill>
              </a:rPr>
              <a:t>signals the need to produce parts</a:t>
            </a:r>
          </a:p>
          <a:p>
            <a:pPr marL="1234440" lvl="2" indent="-457200" fontAlgn="auto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Wingdings 2"/>
              <a:buAutoNum type="arabicPeriod"/>
              <a:defRPr/>
            </a:pPr>
            <a:r>
              <a:rPr lang="en-US" i="1" dirty="0">
                <a:solidFill>
                  <a:srgbClr val="303B2C"/>
                </a:solidFill>
              </a:rPr>
              <a:t>Conveyance </a:t>
            </a:r>
            <a:r>
              <a:rPr lang="en-US" i="1" dirty="0" err="1">
                <a:solidFill>
                  <a:srgbClr val="303B2C"/>
                </a:solidFill>
              </a:rPr>
              <a:t>kanban</a:t>
            </a:r>
            <a:r>
              <a:rPr lang="en-US" i="1" dirty="0">
                <a:solidFill>
                  <a:srgbClr val="303B2C"/>
                </a:solidFill>
              </a:rPr>
              <a:t> (c-</a:t>
            </a:r>
            <a:r>
              <a:rPr lang="en-US" i="1" dirty="0" err="1">
                <a:solidFill>
                  <a:srgbClr val="303B2C"/>
                </a:solidFill>
              </a:rPr>
              <a:t>kanban</a:t>
            </a:r>
            <a:r>
              <a:rPr lang="en-US" i="1" dirty="0">
                <a:solidFill>
                  <a:srgbClr val="303B2C"/>
                </a:solidFill>
              </a:rPr>
              <a:t>):</a:t>
            </a:r>
            <a:r>
              <a:rPr lang="en-US" dirty="0">
                <a:solidFill>
                  <a:srgbClr val="303B2C"/>
                </a:solidFill>
              </a:rPr>
              <a:t> signals the need to deliver parts to the next work center.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48135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0636F19E-1751-4741-82B0-E044D66FAD09}" type="slidenum">
              <a:rPr lang="en-US" sz="1600">
                <a:solidFill>
                  <a:schemeClr val="tx2"/>
                </a:solidFill>
              </a:rPr>
              <a:pPr algn="ctr" eaLnBrk="1" hangingPunct="1"/>
              <a:t>22</a:t>
            </a:fld>
            <a:endParaRPr lang="en-US" sz="1600">
              <a:solidFill>
                <a:schemeClr val="tx2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371" y="838200"/>
            <a:ext cx="2485465" cy="33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53150" y="4228545"/>
            <a:ext cx="26860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800" i="1" dirty="0"/>
              <a:t>Source: Operations Management (2011) Jay </a:t>
            </a:r>
            <a:r>
              <a:rPr lang="en-AU" sz="800" i="1" dirty="0" err="1"/>
              <a:t>Heizer</a:t>
            </a:r>
            <a:r>
              <a:rPr lang="en-AU" sz="800" i="1" dirty="0"/>
              <a:t> and Barry Render 10e Global edition, Pearson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Preventive Maintenance and Housekeeping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4294967295"/>
          </p:nvPr>
        </p:nvSpPr>
        <p:spPr>
          <a:xfrm>
            <a:off x="300718" y="914400"/>
            <a:ext cx="8077200" cy="3657600"/>
          </a:xfrm>
        </p:spPr>
        <p:txBody>
          <a:bodyPr/>
          <a:lstStyle/>
          <a:p>
            <a:r>
              <a:rPr lang="en-US" dirty="0"/>
              <a:t>Preventive maintenance</a:t>
            </a:r>
          </a:p>
          <a:p>
            <a:pPr lvl="1"/>
            <a:r>
              <a:rPr lang="en-US" dirty="0"/>
              <a:t>Maintaining equipment in good operating condition and replacing parts that have a tendency to fail before they actually do fail</a:t>
            </a:r>
          </a:p>
          <a:p>
            <a:r>
              <a:rPr lang="en-US" dirty="0"/>
              <a:t>Housekeeping</a:t>
            </a:r>
          </a:p>
          <a:p>
            <a:pPr lvl="1"/>
            <a:r>
              <a:rPr lang="en-US" dirty="0"/>
              <a:t>Maintaining a workplace that is clean and free of unnecessary materials</a:t>
            </a:r>
          </a:p>
          <a:p>
            <a:pPr lvl="1"/>
            <a:r>
              <a:rPr lang="en-US" dirty="0"/>
              <a:t>5s Housekeeping:</a:t>
            </a:r>
          </a:p>
          <a:p>
            <a:pPr marL="776288" lvl="2" indent="0">
              <a:buNone/>
            </a:pPr>
            <a:r>
              <a:rPr lang="en-AU" dirty="0"/>
              <a:t>1. Sort</a:t>
            </a:r>
          </a:p>
          <a:p>
            <a:pPr marL="776288" lvl="2" indent="0">
              <a:buNone/>
            </a:pPr>
            <a:r>
              <a:rPr lang="en-AU" dirty="0"/>
              <a:t>2. Straighten</a:t>
            </a:r>
          </a:p>
          <a:p>
            <a:pPr marL="776288" lvl="2" indent="0">
              <a:buNone/>
            </a:pPr>
            <a:r>
              <a:rPr lang="en-AU" dirty="0"/>
              <a:t>3. Sweep</a:t>
            </a:r>
          </a:p>
          <a:p>
            <a:pPr marL="776288" lvl="2" indent="0">
              <a:buNone/>
            </a:pPr>
            <a:r>
              <a:rPr lang="en-AU" dirty="0"/>
              <a:t>4. Standardize</a:t>
            </a:r>
          </a:p>
          <a:p>
            <a:pPr marL="776288" lvl="2" indent="0">
              <a:buNone/>
            </a:pPr>
            <a:r>
              <a:rPr lang="en-AU" dirty="0"/>
              <a:t>5. Self-discipline</a:t>
            </a:r>
            <a:endParaRPr lang="en-US" dirty="0"/>
          </a:p>
        </p:txBody>
      </p:sp>
      <p:pic>
        <p:nvPicPr>
          <p:cNvPr id="72709" name="Picture 5" descr="C:\Documents and Settings\Administrator\Local Settings\Temporary Internet Files\Content.IE5\M014GQTA\MP90044375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905250"/>
            <a:ext cx="3124200" cy="234315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52232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5CE78AF7-5A21-4179-885B-576DE336F02D}" type="slidenum">
              <a:rPr lang="en-US" sz="1600">
                <a:solidFill>
                  <a:schemeClr val="tx2"/>
                </a:solidFill>
              </a:rPr>
              <a:pPr algn="ctr" eaLnBrk="1" hangingPunct="1"/>
              <a:t>23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Lean vs. Traditional Philosophies</a:t>
            </a:r>
          </a:p>
        </p:txBody>
      </p:sp>
      <p:graphicFrame>
        <p:nvGraphicFramePr>
          <p:cNvPr id="63554" name="Group 6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4872222"/>
              </p:ext>
            </p:extLst>
          </p:nvPr>
        </p:nvGraphicFramePr>
        <p:xfrm>
          <a:off x="1295400" y="1981200"/>
          <a:ext cx="6629400" cy="3373486"/>
        </p:xfrm>
        <a:graphic>
          <a:graphicData uri="http://schemas.openxmlformats.org/drawingml/2006/table">
            <a:tbl>
              <a:tblPr/>
              <a:tblGrid>
                <a:gridCol w="110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Factor</a:t>
                      </a:r>
                    </a:p>
                  </a:txBody>
                  <a:tcPr marL="109728" marR="109728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Traditional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Lean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Inventory</a:t>
                      </a:r>
                    </a:p>
                  </a:txBody>
                  <a:tcPr marL="109728" marR="109728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Much to offset forecast errors, late deliveries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Minimal necessary to operate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Deliveries</a:t>
                      </a:r>
                    </a:p>
                  </a:txBody>
                  <a:tcPr marL="109728" marR="109728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Few, large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Many, small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7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Lot sizes</a:t>
                      </a:r>
                    </a:p>
                  </a:txBody>
                  <a:tcPr marL="109728" marR="109728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Large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Small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Setup; runs</a:t>
                      </a:r>
                    </a:p>
                  </a:txBody>
                  <a:tcPr marL="109728" marR="109728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Few, long runs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Many, short runs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3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Vendors</a:t>
                      </a:r>
                    </a:p>
                  </a:txBody>
                  <a:tcPr marL="109728" marR="109728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Long-term relationships are unusual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Partners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1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Workers</a:t>
                      </a:r>
                    </a:p>
                  </a:txBody>
                  <a:tcPr marL="109728" marR="109728"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Necessary to do the work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Arial" charset="0"/>
                        </a:rPr>
                        <a:t>Assets</a:t>
                      </a:r>
                    </a:p>
                  </a:txBody>
                  <a:tcPr marL="109728" marR="109728"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3288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03316DD3-3D25-4004-BEA5-34950CD62C93}" type="slidenum">
              <a:rPr lang="en-US" sz="1600">
                <a:solidFill>
                  <a:schemeClr val="tx2"/>
                </a:solidFill>
              </a:rPr>
              <a:pPr algn="ctr" eaLnBrk="1" hangingPunct="1"/>
              <a:t>24</a:t>
            </a:fld>
            <a:endParaRPr 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3276600" y="2895600"/>
            <a:ext cx="2743200" cy="1066800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>
                <a:solidFill>
                  <a:srgbClr val="303B2C"/>
                </a:solidFill>
              </a:rPr>
              <a:t>Questions</a:t>
            </a:r>
          </a:p>
        </p:txBody>
      </p:sp>
      <p:sp>
        <p:nvSpPr>
          <p:cNvPr id="57351" name="Slide Number Placeholder 4"/>
          <p:cNvSpPr txBox="1">
            <a:spLocks noGrp="1"/>
          </p:cNvSpPr>
          <p:nvPr/>
        </p:nvSpPr>
        <p:spPr bwMode="auto"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chemeClr val="tx2"/>
                </a:solidFill>
              </a:rPr>
              <a:t>14-</a:t>
            </a:r>
            <a:fld id="{780A0F66-2050-4A06-A92A-FFCEFAF789B5}" type="slidenum">
              <a:rPr lang="en-US" sz="1600">
                <a:solidFill>
                  <a:schemeClr val="tx2"/>
                </a:solidFill>
              </a:rPr>
              <a:pPr algn="ctr" eaLnBrk="1" hangingPunct="1"/>
              <a:t>25</a:t>
            </a:fld>
            <a:endParaRPr lang="en-US" sz="16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191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venson 11th - Theme - Instructor Slides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5808</TotalTime>
  <Pages>1</Pages>
  <Words>892</Words>
  <Application>Microsoft Office PowerPoint</Application>
  <PresentationFormat>On-screen Show (4:3)</PresentationFormat>
  <Paragraphs>224</Paragraphs>
  <Slides>25</Slides>
  <Notes>21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Arabic Typesetting</vt:lpstr>
      <vt:lpstr>Arial</vt:lpstr>
      <vt:lpstr>Constantia</vt:lpstr>
      <vt:lpstr>Times New Roman</vt:lpstr>
      <vt:lpstr>Wingdings</vt:lpstr>
      <vt:lpstr>Wingdings 2</vt:lpstr>
      <vt:lpstr>Stevenson 11th - Theme - Instructor Slides</vt:lpstr>
      <vt:lpstr>PowerPoint Presentation</vt:lpstr>
      <vt:lpstr>PowerPoint Presentation</vt:lpstr>
      <vt:lpstr>Learning Objectives </vt:lpstr>
      <vt:lpstr>Toyota Motor Corporation</vt:lpstr>
      <vt:lpstr>Lean Operations</vt:lpstr>
      <vt:lpstr>Goals and building blocks of lean systems</vt:lpstr>
      <vt:lpstr>Lean: Ultimate Goal</vt:lpstr>
      <vt:lpstr>Lean: Supporting Goals</vt:lpstr>
      <vt:lpstr>Waste</vt:lpstr>
      <vt:lpstr>Lean: Building Blocks</vt:lpstr>
      <vt:lpstr>Building Blocks: Product Design</vt:lpstr>
      <vt:lpstr>Building Blocks:  Process Design</vt:lpstr>
      <vt:lpstr>Building Blocks: Process Design  Small lot sizes </vt:lpstr>
      <vt:lpstr>Process Design: Setup Time Reduction</vt:lpstr>
      <vt:lpstr>Process Design: Inventory Storage</vt:lpstr>
      <vt:lpstr>Process Design: Fail-Safe Methods</vt:lpstr>
      <vt:lpstr>Building Blocks:  Personnel/Organizational</vt:lpstr>
      <vt:lpstr>Personnel/Organizational:  Continuous Improvement</vt:lpstr>
      <vt:lpstr>Building Blocks: MPC</vt:lpstr>
      <vt:lpstr>MPC: Level Loading</vt:lpstr>
      <vt:lpstr>Load Levelling Example</vt:lpstr>
      <vt:lpstr>MPC: Visual Systems</vt:lpstr>
      <vt:lpstr>Preventive Maintenance and Housekeeping</vt:lpstr>
      <vt:lpstr>Lean vs. Traditional Philosophies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PRODUCTIONS/OPERATIONS MANAGEMENT</dc:title>
  <dc:creator>Ralph Butler</dc:creator>
  <cp:lastModifiedBy>Ahmad Abareshi</cp:lastModifiedBy>
  <cp:revision>314</cp:revision>
  <cp:lastPrinted>2017-04-26T22:57:35Z</cp:lastPrinted>
  <dcterms:created xsi:type="dcterms:W3CDTF">1998-04-08T22:11:32Z</dcterms:created>
  <dcterms:modified xsi:type="dcterms:W3CDTF">2019-09-22T23:00:03Z</dcterms:modified>
</cp:coreProperties>
</file>